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CFB9"/>
    <a:srgbClr val="F7EAB5"/>
    <a:srgbClr val="3D8B99"/>
    <a:srgbClr val="83898A"/>
    <a:srgbClr val="43D0E6"/>
    <a:srgbClr val="2C8B9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7ECE1E-B511-4F42-AFFC-AF8DEA687838}" v="29" dt="2023-10-19T03:58:03.771"/>
    <p1510:client id="{297A2A09-3D24-422C-BB5F-92BC98648598}" v="813" dt="2023-10-19T09:06:21.438"/>
    <p1510:client id="{DD09DD18-1817-4C8D-A4D2-0D774F2C5537}" v="1108" dt="2023-10-18T18:00:37.633"/>
    <p1510:client id="{DDDAB0EB-8956-47CB-8E67-1C029151DFE8}" v="5" dt="2023-10-16T15:04:49.276"/>
    <p1510:client id="{E4902297-76B5-4EFF-907F-B46B587E68FA}" v="784" dt="2023-10-18T19:32:18.4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A221D-B926-4E81-8FC8-7063D9C1DE84}" type="datetimeFigureOut">
              <a:t>10/19/2023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16A550-D084-46C5-A7B6-E8FF755169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53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16A550-D084-46C5-A7B6-E8FF75516911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417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10/19/2023</a:t>
            </a:fld>
            <a:endParaRPr lang="en-US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852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10/19/2023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871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10/19/2023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598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10/19/2023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795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10/19/2023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8713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10/19/2023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598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10/19/2023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3327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9783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978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10/19/2023</a:t>
            </a:fld>
            <a:endParaRPr lang="en-US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8523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10/19/2023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1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10/19/2023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10/19/2023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2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10/19/2023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629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10/19/2023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529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10/19/2023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19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10/19/2023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795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468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34" r:id="rId2"/>
    <p:sldLayoutId id="2147483735" r:id="rId3"/>
    <p:sldLayoutId id="2147483741" r:id="rId4"/>
    <p:sldLayoutId id="2147483736" r:id="rId5"/>
    <p:sldLayoutId id="2147483737" r:id="rId6"/>
    <p:sldLayoutId id="2147483738" r:id="rId7"/>
    <p:sldLayoutId id="2147483732" r:id="rId8"/>
    <p:sldLayoutId id="2147483742" r:id="rId9"/>
    <p:sldLayoutId id="2147483743" r:id="rId10"/>
    <p:sldLayoutId id="2147483744" r:id="rId11"/>
    <p:sldLayoutId id="2147483728" r:id="rId12"/>
    <p:sldLayoutId id="2147483729" r:id="rId13"/>
    <p:sldLayoutId id="2147483730" r:id="rId14"/>
    <p:sldLayoutId id="2147483731" r:id="rId15"/>
    <p:sldLayoutId id="2147483745" r:id="rId16"/>
    <p:sldLayoutId id="2147483733" r:id="rId17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dianetzone.com/3/bihar.htm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nc-nd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7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You don’t need to be in Bihar to try these delicious breakfast dishes ...">
            <a:extLst>
              <a:ext uri="{FF2B5EF4-FFF2-40B4-BE49-F238E27FC236}">
                <a16:creationId xmlns:a16="http://schemas.microsoft.com/office/drawing/2014/main" id="{3E901303-DB19-1314-0F2B-9DA7525B7B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86" r="6327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4" name="Freeform: Shape 5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992955-3448-1E54-2F2B-94858D08185B}"/>
              </a:ext>
            </a:extLst>
          </p:cNvPr>
          <p:cNvSpPr txBox="1"/>
          <p:nvPr/>
        </p:nvSpPr>
        <p:spPr>
          <a:xfrm>
            <a:off x="8089853" y="1491294"/>
            <a:ext cx="3718160" cy="1383654"/>
          </a:xfrm>
          <a:prstGeom prst="rect">
            <a:avLst/>
          </a:prstGeom>
        </p:spPr>
        <p:txBody>
          <a:bodyPr rot="0" spcFirstLastPara="0" vertOverflow="overflow" horzOverflow="overflow" vert="horz" lIns="109728" tIns="109728" rIns="109728" bIns="9144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i="1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BHOJ</a:t>
            </a:r>
            <a:endParaRPr lang="en-US" sz="6000" b="1" i="1" spc="1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Meiryo"/>
              <a:cs typeface="+mj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427487-228F-8CCB-6718-21C38788C276}"/>
              </a:ext>
            </a:extLst>
          </p:cNvPr>
          <p:cNvSpPr txBox="1"/>
          <p:nvPr/>
        </p:nvSpPr>
        <p:spPr>
          <a:xfrm>
            <a:off x="7902945" y="2875222"/>
            <a:ext cx="3906917" cy="1255031"/>
          </a:xfrm>
          <a:prstGeom prst="rect">
            <a:avLst/>
          </a:prstGeom>
        </p:spPr>
        <p:txBody>
          <a:bodyPr rot="0" spcFirstLastPara="0" vertOverflow="overflow" horzOverflow="overflow" vert="horz" wrap="square" lIns="109728" tIns="109728" rIns="109728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b="1" i="1" spc="150" dirty="0">
                <a:solidFill>
                  <a:schemeClr val="tx1">
                    <a:lumMod val="75000"/>
                    <a:lumOff val="25000"/>
                  </a:schemeClr>
                </a:solidFill>
                <a:ea typeface="Meiryo"/>
              </a:rPr>
              <a:t>The culinary exchange and selling club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5CF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people holding bowls of food&#10;&#10;Description automatically generated">
            <a:extLst>
              <a:ext uri="{FF2B5EF4-FFF2-40B4-BE49-F238E27FC236}">
                <a16:creationId xmlns:a16="http://schemas.microsoft.com/office/drawing/2014/main" id="{60AFA62B-8037-1BDC-FB79-CF9389BE2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831" y="5673"/>
            <a:ext cx="6369169" cy="43162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493EB1-5EBD-824D-C88B-2682D29BE5E7}"/>
              </a:ext>
            </a:extLst>
          </p:cNvPr>
          <p:cNvSpPr txBox="1"/>
          <p:nvPr/>
        </p:nvSpPr>
        <p:spPr>
          <a:xfrm>
            <a:off x="-5624" y="4207878"/>
            <a:ext cx="12193248" cy="3132773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ea typeface="Meiryo"/>
            </a:endParaRPr>
          </a:p>
          <a:p>
            <a:r>
              <a:rPr lang="en-US" sz="2400" b="1" dirty="0">
                <a:latin typeface="Comic Sans MS"/>
                <a:ea typeface="+mn-lt"/>
                <a:cs typeface="+mn-lt"/>
              </a:rPr>
              <a:t>  </a:t>
            </a:r>
            <a:r>
              <a:rPr lang="en-US" sz="2800" b="1" dirty="0">
                <a:solidFill>
                  <a:srgbClr val="00B050"/>
                </a:solidFill>
                <a:latin typeface="Comic Sans MS"/>
                <a:ea typeface="+mn-lt"/>
                <a:cs typeface="+mn-lt"/>
              </a:rPr>
              <a:t> - Promote cultural exchange by encouraging students from different backgrounds to share their traditional dishes and cooking techniques.</a:t>
            </a:r>
            <a:endParaRPr lang="en-US" sz="2800" b="1" dirty="0">
              <a:solidFill>
                <a:srgbClr val="00B050"/>
              </a:solidFill>
              <a:latin typeface="Comic Sans MS"/>
              <a:ea typeface="Meiryo"/>
            </a:endParaRPr>
          </a:p>
          <a:p>
            <a:endParaRPr lang="en-US" sz="2800" b="1" dirty="0">
              <a:solidFill>
                <a:srgbClr val="00B050"/>
              </a:solidFill>
              <a:latin typeface="Comic Sans MS"/>
              <a:ea typeface="Meiryo"/>
            </a:endParaRPr>
          </a:p>
          <a:p>
            <a:endParaRPr lang="en-US" sz="2400" b="1">
              <a:latin typeface="Comic Sans MS"/>
              <a:ea typeface="Meiryo"/>
            </a:endParaRPr>
          </a:p>
          <a:p>
            <a:pPr algn="l"/>
            <a:endParaRPr lang="en-US" sz="2400" b="1">
              <a:latin typeface="Comic Sans MS"/>
              <a:ea typeface="Meiryo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3479079-46AE-76BD-8311-5A97DFB67E49}"/>
              </a:ext>
            </a:extLst>
          </p:cNvPr>
          <p:cNvSpPr/>
          <p:nvPr/>
        </p:nvSpPr>
        <p:spPr>
          <a:xfrm>
            <a:off x="392763" y="73195"/>
            <a:ext cx="5204605" cy="287547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F7DCF7-F92E-F9C9-6C05-1C7EB892F822}"/>
              </a:ext>
            </a:extLst>
          </p:cNvPr>
          <p:cNvSpPr txBox="1"/>
          <p:nvPr/>
        </p:nvSpPr>
        <p:spPr>
          <a:xfrm>
            <a:off x="389822" y="1127641"/>
            <a:ext cx="652895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>
                <a:solidFill>
                  <a:srgbClr val="00B050"/>
                </a:solidFill>
                <a:latin typeface="Comic Sans MS"/>
                <a:ea typeface="+mn-lt"/>
                <a:cs typeface="+mn-lt"/>
              </a:rPr>
              <a:t>Cultural Exchange:</a:t>
            </a:r>
            <a:endParaRPr lang="en-US" sz="4400" b="1" dirty="0">
              <a:solidFill>
                <a:srgbClr val="00B050"/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3177737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een and white logo&#10;&#10;Description automatically generated">
            <a:extLst>
              <a:ext uri="{FF2B5EF4-FFF2-40B4-BE49-F238E27FC236}">
                <a16:creationId xmlns:a16="http://schemas.microsoft.com/office/drawing/2014/main" id="{4E54B928-76D6-B031-B2F8-4AEAE673C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15" y="167272"/>
            <a:ext cx="10653622" cy="66959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EC0C63-55CC-F59E-359B-7F2FB68A2844}"/>
              </a:ext>
            </a:extLst>
          </p:cNvPr>
          <p:cNvSpPr txBox="1"/>
          <p:nvPr/>
        </p:nvSpPr>
        <p:spPr>
          <a:xfrm>
            <a:off x="248838" y="323213"/>
            <a:ext cx="922169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q"/>
            </a:pPr>
            <a:r>
              <a:rPr lang="en-US" sz="3200">
                <a:solidFill>
                  <a:schemeClr val="bg1"/>
                </a:solidFill>
                <a:latin typeface="Bookman Old Style"/>
              </a:rPr>
              <a:t>*Sustainability Initiatives:*</a:t>
            </a:r>
            <a:endParaRPr lang="en-US" sz="3200">
              <a:solidFill>
                <a:schemeClr val="bg1"/>
              </a:solidFill>
              <a:latin typeface="Bookman Old Style"/>
              <a:ea typeface="Meiry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EFB22C-5CA7-A052-CD6C-C3AB8A94E0B1}"/>
              </a:ext>
            </a:extLst>
          </p:cNvPr>
          <p:cNvSpPr txBox="1"/>
          <p:nvPr/>
        </p:nvSpPr>
        <p:spPr>
          <a:xfrm>
            <a:off x="556845" y="1802423"/>
            <a:ext cx="58615" cy="16265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A0AD1-F623-C6D2-A1F7-2127534148DD}"/>
              </a:ext>
            </a:extLst>
          </p:cNvPr>
          <p:cNvSpPr txBox="1"/>
          <p:nvPr/>
        </p:nvSpPr>
        <p:spPr>
          <a:xfrm>
            <a:off x="542192" y="1362807"/>
            <a:ext cx="3560884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solidFill>
                <a:schemeClr val="bg1"/>
              </a:solidFill>
              <a:ea typeface="Meiryo"/>
            </a:endParaRPr>
          </a:p>
          <a:p>
            <a:r>
              <a:rPr lang="en-US" sz="2400" dirty="0">
                <a:solidFill>
                  <a:schemeClr val="bg1"/>
                </a:solidFill>
                <a:latin typeface="Comic Sans MS"/>
                <a:ea typeface="+mn-lt"/>
                <a:cs typeface="+mn-lt"/>
              </a:rPr>
              <a:t>   - Encourage the use of sustainable practices, such as reducing food waste or sourcing local and organic ingredients.</a:t>
            </a:r>
            <a:endParaRPr lang="en-US" sz="2400" dirty="0">
              <a:solidFill>
                <a:schemeClr val="bg1"/>
              </a:solidFill>
              <a:latin typeface="Comic Sans MS"/>
              <a:ea typeface="Meiryo"/>
            </a:endParaRPr>
          </a:p>
          <a:p>
            <a:endParaRPr lang="en-US" sz="2400">
              <a:solidFill>
                <a:schemeClr val="bg1"/>
              </a:solidFill>
              <a:latin typeface="Comic Sans MS"/>
              <a:ea typeface="Meiryo"/>
            </a:endParaRPr>
          </a:p>
          <a:p>
            <a:endParaRPr lang="en-US" sz="2400">
              <a:solidFill>
                <a:schemeClr val="bg1"/>
              </a:solidFill>
              <a:latin typeface="Comic Sans MS"/>
              <a:ea typeface="Meiryo"/>
            </a:endParaRPr>
          </a:p>
          <a:p>
            <a:pPr algn="l"/>
            <a:endParaRPr lang="en-US" sz="2400">
              <a:solidFill>
                <a:schemeClr val="bg1"/>
              </a:solidFill>
              <a:latin typeface="Comic Sans MS"/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4011413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ooden cutting board surrounded by various vegetables&#10;&#10;Description automatically generated">
            <a:extLst>
              <a:ext uri="{FF2B5EF4-FFF2-40B4-BE49-F238E27FC236}">
                <a16:creationId xmlns:a16="http://schemas.microsoft.com/office/drawing/2014/main" id="{E88C9060-4625-D181-072E-062EC3677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" y="4853"/>
            <a:ext cx="12184810" cy="68339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019B93-C22D-8486-1B8C-0270AD1267A7}"/>
              </a:ext>
            </a:extLst>
          </p:cNvPr>
          <p:cNvSpPr txBox="1"/>
          <p:nvPr/>
        </p:nvSpPr>
        <p:spPr>
          <a:xfrm>
            <a:off x="2865782" y="1971260"/>
            <a:ext cx="6907695" cy="35283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62EE89-87FE-E8C3-36A6-8D6785A8402A}"/>
              </a:ext>
            </a:extLst>
          </p:cNvPr>
          <p:cNvSpPr txBox="1"/>
          <p:nvPr/>
        </p:nvSpPr>
        <p:spPr>
          <a:xfrm>
            <a:off x="2881409" y="2050960"/>
            <a:ext cx="6891130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Comic Sans MS"/>
                <a:ea typeface="+mn-lt"/>
                <a:cs typeface="+mn-lt"/>
              </a:rPr>
              <a:t>This "Culinary Exchange and selling Club" concept adds a unique social and cultural dimension to our platform. It's not just about buying and selling meals but also about connecting with peers, learning about different cuisines, and building a community of food enthusiasts on campus.</a:t>
            </a:r>
            <a:endParaRPr lang="en-US" sz="2800" b="1" dirty="0">
              <a:solidFill>
                <a:schemeClr val="accent1">
                  <a:lumMod val="20000"/>
                  <a:lumOff val="80000"/>
                </a:schemeClr>
              </a:solidFill>
              <a:latin typeface="Comic Sans MS"/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772723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board with silverware and flowers around it&#10;&#10;Description automatically generated">
            <a:extLst>
              <a:ext uri="{FF2B5EF4-FFF2-40B4-BE49-F238E27FC236}">
                <a16:creationId xmlns:a16="http://schemas.microsoft.com/office/drawing/2014/main" id="{D394B892-0C9F-A8FD-DAA6-1B5A20CCD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55" y="5751"/>
            <a:ext cx="7150257" cy="6846497"/>
          </a:xfrm>
          <a:prstGeom prst="rect">
            <a:avLst/>
          </a:prstGeom>
        </p:spPr>
      </p:pic>
      <p:pic>
        <p:nvPicPr>
          <p:cNvPr id="3" name="Picture 2" descr="A plate of food and a cup of juice&#10;&#10;Description automatically generated">
            <a:extLst>
              <a:ext uri="{FF2B5EF4-FFF2-40B4-BE49-F238E27FC236}">
                <a16:creationId xmlns:a16="http://schemas.microsoft.com/office/drawing/2014/main" id="{8DC25B9A-0BC7-A43F-FF52-2119174D0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797" y="77638"/>
            <a:ext cx="5115463" cy="68321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733133-851D-FDB3-6D9A-FBBD436C5A13}"/>
              </a:ext>
            </a:extLst>
          </p:cNvPr>
          <p:cNvSpPr txBox="1"/>
          <p:nvPr/>
        </p:nvSpPr>
        <p:spPr>
          <a:xfrm>
            <a:off x="1935004" y="1886246"/>
            <a:ext cx="3611217" cy="29238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solidFill>
                  <a:srgbClr val="FFFFFF"/>
                </a:solidFill>
                <a:latin typeface="HGPMinchoE"/>
                <a:ea typeface="Meiryo"/>
                <a:cs typeface="Angsana New"/>
              </a:rPr>
              <a:t>Thank you for ordering from</a:t>
            </a:r>
            <a:endParaRPr lang="en-US" sz="3200">
              <a:latin typeface="HGPMinchoE"/>
              <a:ea typeface="Meiryo"/>
            </a:endParaRPr>
          </a:p>
          <a:p>
            <a:r>
              <a:rPr lang="en-US" sz="3600">
                <a:solidFill>
                  <a:srgbClr val="FFFFFF"/>
                </a:solidFill>
                <a:latin typeface="Angsana New"/>
                <a:ea typeface="Meiryo"/>
                <a:cs typeface="Angsana New"/>
              </a:rPr>
              <a:t>     </a:t>
            </a:r>
            <a:r>
              <a:rPr lang="en-US" sz="6000" b="1">
                <a:solidFill>
                  <a:srgbClr val="FFFFFF"/>
                </a:solidFill>
                <a:latin typeface="Constantia"/>
                <a:ea typeface="Meiryo"/>
                <a:cs typeface="Angsana New"/>
              </a:rPr>
              <a:t>               "BHOJ"</a:t>
            </a:r>
            <a:endParaRPr lang="en-US" sz="6000" b="1">
              <a:latin typeface="Constantia"/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2606508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D309DB-338E-52CF-C38F-1B799C6EF6FA}"/>
              </a:ext>
            </a:extLst>
          </p:cNvPr>
          <p:cNvSpPr txBox="1"/>
          <p:nvPr/>
        </p:nvSpPr>
        <p:spPr>
          <a:xfrm>
            <a:off x="805695" y="455001"/>
            <a:ext cx="9789571" cy="1384995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i="1" dirty="0">
                <a:ea typeface="+mn-lt"/>
                <a:cs typeface="+mn-lt"/>
              </a:rPr>
              <a:t> The focus here is not just on buying and selling but on fostering a sense of community and culinary exploration among students. </a:t>
            </a:r>
            <a:endParaRPr lang="en-US" sz="2800" b="1" i="1" dirty="0">
              <a:ea typeface="Meiryo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0C7B23-FAD7-8FEF-2B96-C1650C177048}"/>
              </a:ext>
            </a:extLst>
          </p:cNvPr>
          <p:cNvSpPr txBox="1"/>
          <p:nvPr/>
        </p:nvSpPr>
        <p:spPr>
          <a:xfrm>
            <a:off x="263480" y="3383679"/>
            <a:ext cx="11082130" cy="29546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q"/>
            </a:pPr>
            <a:r>
              <a:rPr lang="en-US" sz="2400" b="1" i="1" dirty="0">
                <a:ea typeface="+mn-lt"/>
                <a:cs typeface="+mn-lt"/>
              </a:rPr>
              <a:t>  *Homemade Meal Listings:*</a:t>
            </a:r>
            <a:endParaRPr lang="en-US" sz="2400" b="1" i="1" dirty="0">
              <a:ea typeface="Meiryo"/>
            </a:endParaRPr>
          </a:p>
          <a:p>
            <a:r>
              <a:rPr lang="en-US" sz="2400" b="1" i="1" dirty="0">
                <a:ea typeface="+mn-lt"/>
                <a:cs typeface="+mn-lt"/>
              </a:rPr>
              <a:t>   - Students can list their homemade meals with descriptions, images, pricing, and dietary information.</a:t>
            </a:r>
            <a:endParaRPr lang="en-US" sz="2400" b="1" i="1" dirty="0">
              <a:ea typeface="Meiryo"/>
            </a:endParaRPr>
          </a:p>
          <a:p>
            <a:r>
              <a:rPr lang="en-US" sz="2400" b="1" i="1" dirty="0">
                <a:ea typeface="+mn-lt"/>
                <a:cs typeface="+mn-lt"/>
              </a:rPr>
              <a:t>   - Specify the type of meal (breakfast, lunch, dinner) and availability schedule.</a:t>
            </a:r>
            <a:endParaRPr lang="en-US" sz="2400" b="1" i="1" dirty="0">
              <a:ea typeface="Meiryo"/>
            </a:endParaRPr>
          </a:p>
          <a:p>
            <a:endParaRPr lang="en-US" sz="2400" b="1" i="1">
              <a:ea typeface="Meiryo"/>
            </a:endParaRPr>
          </a:p>
          <a:p>
            <a:endParaRPr lang="en-US" sz="2400" b="1" i="1">
              <a:ea typeface="Meiryo"/>
            </a:endParaRPr>
          </a:p>
          <a:p>
            <a:pPr algn="l"/>
            <a:endParaRPr lang="en-US">
              <a:ea typeface="Meiryo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90D62A-C423-1FAE-B6E3-67C68BC69472}"/>
              </a:ext>
            </a:extLst>
          </p:cNvPr>
          <p:cNvSpPr txBox="1"/>
          <p:nvPr/>
        </p:nvSpPr>
        <p:spPr>
          <a:xfrm>
            <a:off x="1878432" y="2187859"/>
            <a:ext cx="7744394" cy="76944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dirty="0"/>
              <a:t>Here are the key features: </a:t>
            </a:r>
          </a:p>
        </p:txBody>
      </p:sp>
      <p:pic>
        <p:nvPicPr>
          <p:cNvPr id="21" name="Picture 20" descr="A plate of food with different sauces&#10;&#10;Description automatically generated">
            <a:extLst>
              <a:ext uri="{FF2B5EF4-FFF2-40B4-BE49-F238E27FC236}">
                <a16:creationId xmlns:a16="http://schemas.microsoft.com/office/drawing/2014/main" id="{66FC37FB-29DC-6A4B-60D4-440B21379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79305" y="4911933"/>
            <a:ext cx="3714750" cy="195118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9925A5E-9191-8EDD-E82D-7F5C6BC74F58}"/>
              </a:ext>
            </a:extLst>
          </p:cNvPr>
          <p:cNvSpPr txBox="1"/>
          <p:nvPr/>
        </p:nvSpPr>
        <p:spPr>
          <a:xfrm>
            <a:off x="8048625" y="7078782"/>
            <a:ext cx="3714750" cy="303123"/>
          </a:xfrm>
          <a:prstGeom prst="rect">
            <a:avLst/>
          </a:prstGeom>
        </p:spPr>
        <p:txBody>
          <a:bodyPr>
            <a:normAutofit fontScale="40000" lnSpcReduction="20000"/>
          </a:bodyPr>
          <a:lstStyle/>
          <a:p>
            <a:r>
              <a:rPr lang="en-US" dirty="0">
                <a:hlinkClick r:id="rId3"/>
              </a:rPr>
              <a:t>This Photo</a:t>
            </a:r>
            <a:r>
              <a:rPr lang="en-US" dirty="0"/>
              <a:t> by Unknown author is licensed under </a:t>
            </a:r>
            <a:r>
              <a:rPr lang="en-US" dirty="0">
                <a:hlinkClick r:id="rId4"/>
              </a:rPr>
              <a:t>CC BY-NC-ND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10061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3D5FBB81-B61B-416A-8F5D-A8DDF6253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0C0D7D4-D83D-4C58-87D1-955F0A91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5853028 w 7476051"/>
              <a:gd name="connsiteY1" fmla="*/ 0 h 6858000"/>
              <a:gd name="connsiteX2" fmla="*/ 5875152 w 7476051"/>
              <a:gd name="connsiteY2" fmla="*/ 14997 h 6858000"/>
              <a:gd name="connsiteX3" fmla="*/ 7476051 w 7476051"/>
              <a:gd name="connsiteY3" fmla="*/ 3621656 h 6858000"/>
              <a:gd name="connsiteX4" fmla="*/ 5601702 w 7476051"/>
              <a:gd name="connsiteY4" fmla="*/ 6374814 h 6858000"/>
              <a:gd name="connsiteX5" fmla="*/ 5085053 w 7476051"/>
              <a:gd name="connsiteY5" fmla="*/ 6780599 h 6858000"/>
              <a:gd name="connsiteX6" fmla="*/ 4973297 w 7476051"/>
              <a:gd name="connsiteY6" fmla="*/ 6858000 h 6858000"/>
              <a:gd name="connsiteX7" fmla="*/ 0 w 747605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2" y="6374814"/>
                </a:cubicBezTo>
                <a:cubicBezTo>
                  <a:pt x="5429499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0BA56A81-C9DD-4EBA-9E13-32FFB51CF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3" y="0"/>
            <a:ext cx="7307402" cy="6858000"/>
          </a:xfrm>
          <a:custGeom>
            <a:avLst/>
            <a:gdLst>
              <a:gd name="connsiteX0" fmla="*/ 0 w 7097265"/>
              <a:gd name="connsiteY0" fmla="*/ 0 h 6858000"/>
              <a:gd name="connsiteX1" fmla="*/ 5474242 w 7097265"/>
              <a:gd name="connsiteY1" fmla="*/ 0 h 6858000"/>
              <a:gd name="connsiteX2" fmla="*/ 5496366 w 7097265"/>
              <a:gd name="connsiteY2" fmla="*/ 14997 h 6858000"/>
              <a:gd name="connsiteX3" fmla="*/ 7097265 w 7097265"/>
              <a:gd name="connsiteY3" fmla="*/ 3621656 h 6858000"/>
              <a:gd name="connsiteX4" fmla="*/ 5222916 w 7097265"/>
              <a:gd name="connsiteY4" fmla="*/ 6374814 h 6858000"/>
              <a:gd name="connsiteX5" fmla="*/ 4706267 w 7097265"/>
              <a:gd name="connsiteY5" fmla="*/ 6780599 h 6858000"/>
              <a:gd name="connsiteX6" fmla="*/ 4594511 w 7097265"/>
              <a:gd name="connsiteY6" fmla="*/ 6858000 h 6858000"/>
              <a:gd name="connsiteX7" fmla="*/ 0 w 709726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7265" h="6858000">
                <a:moveTo>
                  <a:pt x="0" y="0"/>
                </a:moveTo>
                <a:lnTo>
                  <a:pt x="5474242" y="0"/>
                </a:lnTo>
                <a:lnTo>
                  <a:pt x="5496366" y="14997"/>
                </a:lnTo>
                <a:cubicBezTo>
                  <a:pt x="6523529" y="754641"/>
                  <a:pt x="7097265" y="2093192"/>
                  <a:pt x="7097265" y="3621656"/>
                </a:cubicBezTo>
                <a:cubicBezTo>
                  <a:pt x="7097265" y="4969131"/>
                  <a:pt x="6168540" y="5602839"/>
                  <a:pt x="5222916" y="6374814"/>
                </a:cubicBezTo>
                <a:cubicBezTo>
                  <a:pt x="5050713" y="6515397"/>
                  <a:pt x="4880085" y="6653108"/>
                  <a:pt x="4706267" y="6780599"/>
                </a:cubicBezTo>
                <a:lnTo>
                  <a:pt x="4594511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5F9A324-404E-4C5D-AFF0-C5D0D841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034" y="-1"/>
            <a:ext cx="2535264" cy="6858001"/>
          </a:xfrm>
          <a:custGeom>
            <a:avLst/>
            <a:gdLst>
              <a:gd name="connsiteX0" fmla="*/ 1218585 w 2535264"/>
              <a:gd name="connsiteY0" fmla="*/ 0 h 6858001"/>
              <a:gd name="connsiteX1" fmla="*/ 1236561 w 2535264"/>
              <a:gd name="connsiteY1" fmla="*/ 0 h 6858001"/>
              <a:gd name="connsiteX2" fmla="*/ 1264452 w 2535264"/>
              <a:gd name="connsiteY2" fmla="*/ 24550 h 6858001"/>
              <a:gd name="connsiteX3" fmla="*/ 2528121 w 2535264"/>
              <a:gd name="connsiteY3" fmla="*/ 3710502 h 6858001"/>
              <a:gd name="connsiteX4" fmla="*/ 492890 w 2535264"/>
              <a:gd name="connsiteY4" fmla="*/ 6507511 h 6858001"/>
              <a:gd name="connsiteX5" fmla="*/ 221418 w 2535264"/>
              <a:gd name="connsiteY5" fmla="*/ 6713387 h 6858001"/>
              <a:gd name="connsiteX6" fmla="*/ 20100 w 2535264"/>
              <a:gd name="connsiteY6" fmla="*/ 6858001 h 6858001"/>
              <a:gd name="connsiteX7" fmla="*/ 0 w 2535264"/>
              <a:gd name="connsiteY7" fmla="*/ 6858001 h 6858001"/>
              <a:gd name="connsiteX8" fmla="*/ 202488 w 2535264"/>
              <a:gd name="connsiteY8" fmla="*/ 6712547 h 6858001"/>
              <a:gd name="connsiteX9" fmla="*/ 473961 w 2535264"/>
              <a:gd name="connsiteY9" fmla="*/ 6506670 h 6858001"/>
              <a:gd name="connsiteX10" fmla="*/ 2509192 w 2535264"/>
              <a:gd name="connsiteY10" fmla="*/ 3709662 h 6858001"/>
              <a:gd name="connsiteX11" fmla="*/ 1245521 w 2535264"/>
              <a:gd name="connsiteY11" fmla="*/ 23708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5264" h="6858001">
                <a:moveTo>
                  <a:pt x="1218585" y="0"/>
                </a:moveTo>
                <a:lnTo>
                  <a:pt x="1236561" y="0"/>
                </a:lnTo>
                <a:lnTo>
                  <a:pt x="1264452" y="24550"/>
                </a:lnTo>
                <a:cubicBezTo>
                  <a:pt x="2149109" y="863108"/>
                  <a:pt x="2598329" y="2210814"/>
                  <a:pt x="2528121" y="3710502"/>
                </a:cubicBezTo>
                <a:cubicBezTo>
                  <a:pt x="2462100" y="5120751"/>
                  <a:pt x="1489450" y="5742158"/>
                  <a:pt x="492890" y="6507511"/>
                </a:cubicBezTo>
                <a:cubicBezTo>
                  <a:pt x="402151" y="6577199"/>
                  <a:pt x="311847" y="6646154"/>
                  <a:pt x="221418" y="6713387"/>
                </a:cubicBezTo>
                <a:lnTo>
                  <a:pt x="20100" y="6858001"/>
                </a:lnTo>
                <a:lnTo>
                  <a:pt x="0" y="6858001"/>
                </a:lnTo>
                <a:lnTo>
                  <a:pt x="202488" y="6712547"/>
                </a:lnTo>
                <a:cubicBezTo>
                  <a:pt x="292917" y="6645314"/>
                  <a:pt x="383222" y="6576359"/>
                  <a:pt x="473961" y="6506670"/>
                </a:cubicBezTo>
                <a:cubicBezTo>
                  <a:pt x="1470520" y="5741317"/>
                  <a:pt x="2443170" y="5119911"/>
                  <a:pt x="2509192" y="3709662"/>
                </a:cubicBezTo>
                <a:cubicBezTo>
                  <a:pt x="2579400" y="2209973"/>
                  <a:pt x="2130178" y="862268"/>
                  <a:pt x="1245521" y="237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C93D8F-F931-30DB-8A8D-A2A5BADE58CD}"/>
              </a:ext>
            </a:extLst>
          </p:cNvPr>
          <p:cNvSpPr txBox="1"/>
          <p:nvPr/>
        </p:nvSpPr>
        <p:spPr>
          <a:xfrm>
            <a:off x="173009" y="127630"/>
            <a:ext cx="6001128" cy="3953174"/>
          </a:xfrm>
          <a:prstGeom prst="rect">
            <a:avLst/>
          </a:prstGeom>
        </p:spPr>
        <p:txBody>
          <a:bodyPr rot="0" spcFirstLastPara="0" vertOverflow="overflow" horzOverflow="overflow" vert="horz" lIns="109728" tIns="109728" rIns="109728" bIns="9144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40000"/>
              </a:lnSpc>
              <a:spcBef>
                <a:spcPts val="930"/>
              </a:spcBef>
            </a:pPr>
            <a:r>
              <a:rPr lang="en-US" sz="2400" b="1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*Meal Exchange Marketplace:*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ea typeface="Meiryo"/>
            </a:endParaRP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endParaRPr lang="en-US" spc="15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</a:t>
            </a:r>
            <a:r>
              <a:rPr lang="en-US" sz="2000" b="1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cs typeface="Angsana New"/>
              </a:rPr>
              <a:t>- In addition to buying meals, students can propose meal exchanges. For example, they can offer to swap their homemade </a:t>
            </a:r>
            <a:r>
              <a:rPr lang="en-US" sz="2000" b="1" spc="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cs typeface="Angsana New"/>
              </a:rPr>
              <a:t>litti</a:t>
            </a:r>
            <a:r>
              <a:rPr lang="en-US" sz="2000" b="1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cs typeface="Angsana New"/>
              </a:rPr>
              <a:t> </a:t>
            </a:r>
            <a:r>
              <a:rPr lang="en-US" sz="2000" b="1" spc="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cs typeface="Angsana New"/>
              </a:rPr>
              <a:t>chokha</a:t>
            </a:r>
            <a:r>
              <a:rPr lang="en-US" sz="2000" b="1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cs typeface="Angsana New"/>
              </a:rPr>
              <a:t> for someone else's homemade </a:t>
            </a:r>
            <a:r>
              <a:rPr lang="en-US" sz="2000" b="1" spc="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cs typeface="Angsana New"/>
              </a:rPr>
              <a:t>churma</a:t>
            </a:r>
            <a:r>
              <a:rPr lang="en-US" sz="2000" b="1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/>
                <a:cs typeface="Angsana New"/>
              </a:rPr>
              <a:t>.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omic Sans MS"/>
              <a:ea typeface="Meiryo"/>
              <a:cs typeface="Angsana New"/>
            </a:endParaRPr>
          </a:p>
        </p:txBody>
      </p:sp>
      <p:pic>
        <p:nvPicPr>
          <p:cNvPr id="4" name="Picture 3" descr="A group of people holding fruits&#10;&#10;Description automatically generated">
            <a:extLst>
              <a:ext uri="{FF2B5EF4-FFF2-40B4-BE49-F238E27FC236}">
                <a16:creationId xmlns:a16="http://schemas.microsoft.com/office/drawing/2014/main" id="{F07CCAD1-9D49-2D75-D64F-17EBF042B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887" y="2395"/>
            <a:ext cx="6096000" cy="39633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11DEDE9-7AA3-0C88-F623-8113490E7591}"/>
              </a:ext>
            </a:extLst>
          </p:cNvPr>
          <p:cNvSpPr txBox="1"/>
          <p:nvPr/>
        </p:nvSpPr>
        <p:spPr>
          <a:xfrm>
            <a:off x="284734" y="3859696"/>
            <a:ext cx="6034114" cy="10618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dirty="0">
                <a:latin typeface="Comic Sans MS"/>
                <a:ea typeface="+mn-lt"/>
                <a:cs typeface="+mn-lt"/>
              </a:rPr>
              <a:t> </a:t>
            </a:r>
            <a:r>
              <a:rPr lang="en-US" sz="2100" b="1" dirty="0">
                <a:latin typeface="Comic Sans MS"/>
                <a:ea typeface="+mn-lt"/>
                <a:cs typeface="+mn-lt"/>
              </a:rPr>
              <a:t>- A matchmaking algorithm pairs students based on their meal preferences, facilitating a culinary exchange.</a:t>
            </a:r>
            <a:endParaRPr lang="en-US" sz="2100" b="1" dirty="0"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81880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89F00DA5-9952-6891-8029-BD580A7DF479}"/>
              </a:ext>
            </a:extLst>
          </p:cNvPr>
          <p:cNvSpPr/>
          <p:nvPr/>
        </p:nvSpPr>
        <p:spPr>
          <a:xfrm>
            <a:off x="185778" y="53845"/>
            <a:ext cx="4543244" cy="230037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8C5C9E-4AF2-062E-8757-47CED97653F5}"/>
              </a:ext>
            </a:extLst>
          </p:cNvPr>
          <p:cNvSpPr txBox="1"/>
          <p:nvPr/>
        </p:nvSpPr>
        <p:spPr>
          <a:xfrm>
            <a:off x="479809" y="663613"/>
            <a:ext cx="4544372" cy="9828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q"/>
            </a:pPr>
            <a:r>
              <a:rPr lang="en-US" sz="2800" b="1" baseline="0" dirty="0">
                <a:solidFill>
                  <a:srgbClr val="00B0F0"/>
                </a:solidFill>
                <a:latin typeface="HGPMinchoE"/>
                <a:ea typeface="Arial"/>
                <a:cs typeface="Arial"/>
              </a:rPr>
              <a:t>*Dietary</a:t>
            </a:r>
            <a:r>
              <a:rPr lang="en-US" sz="2800" b="1" dirty="0">
                <a:solidFill>
                  <a:srgbClr val="00B0F0"/>
                </a:solidFill>
                <a:latin typeface="HGPMinchoE"/>
                <a:ea typeface="Arial"/>
                <a:cs typeface="Arial"/>
              </a:rPr>
              <a:t>           </a:t>
            </a:r>
            <a:r>
              <a:rPr lang="en-US" sz="2800" b="1" baseline="0" dirty="0">
                <a:solidFill>
                  <a:srgbClr val="00B0F0"/>
                </a:solidFill>
                <a:latin typeface="HGPMinchoE"/>
                <a:ea typeface="Arial"/>
                <a:cs typeface="Arial"/>
              </a:rPr>
              <a:t>Preference Filters:*</a:t>
            </a:r>
            <a:r>
              <a:rPr lang="en-US" sz="2800" b="1" dirty="0">
                <a:solidFill>
                  <a:srgbClr val="00B0F0"/>
                </a:solidFill>
                <a:latin typeface="HGPMinchoE"/>
                <a:ea typeface="Arial"/>
                <a:cs typeface="Arial"/>
              </a:rPr>
              <a:t>​</a:t>
            </a:r>
            <a:endParaRPr lang="en-US" b="1">
              <a:solidFill>
                <a:srgbClr val="00B0F0"/>
              </a:solidFill>
              <a:latin typeface="HGPMinchoE"/>
              <a:ea typeface="Meiryo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7CC8D1A-5FE5-3171-11EE-075FB311634C}"/>
              </a:ext>
            </a:extLst>
          </p:cNvPr>
          <p:cNvSpPr/>
          <p:nvPr/>
        </p:nvSpPr>
        <p:spPr>
          <a:xfrm>
            <a:off x="190570" y="2552685"/>
            <a:ext cx="3062376" cy="41119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1A6586-2ABE-1521-BE0A-1F3A80E1CD2B}"/>
              </a:ext>
            </a:extLst>
          </p:cNvPr>
          <p:cNvSpPr txBox="1"/>
          <p:nvPr/>
        </p:nvSpPr>
        <p:spPr>
          <a:xfrm>
            <a:off x="247516" y="3083802"/>
            <a:ext cx="2962016" cy="3046988"/>
          </a:xfrm>
          <a:prstGeom prst="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800" baseline="0">
                <a:solidFill>
                  <a:srgbClr val="00B0F0"/>
                </a:solidFill>
                <a:latin typeface="Meiryo"/>
              </a:rPr>
              <a:t> </a:t>
            </a:r>
            <a:r>
              <a:rPr lang="en-US" sz="2400" baseline="0">
                <a:solidFill>
                  <a:srgbClr val="00B0F0"/>
                </a:solidFill>
                <a:latin typeface="Comic Sans MS"/>
              </a:rPr>
              <a:t>- Include filters for dietary preferences (vegetarian, vegan, gluten-free, etc.) to help users find suitable meals or exchanges.</a:t>
            </a:r>
            <a:r>
              <a:rPr lang="en-US" sz="2400">
                <a:solidFill>
                  <a:srgbClr val="00B0F0"/>
                </a:solidFill>
                <a:latin typeface="Comic Sans MS"/>
                <a:ea typeface="Comic Sans MS"/>
                <a:cs typeface="Comic Sans MS"/>
              </a:rPr>
              <a:t>​</a:t>
            </a:r>
            <a:endParaRPr lang="en-US">
              <a:solidFill>
                <a:srgbClr val="00B0F0"/>
              </a:solidFill>
            </a:endParaRPr>
          </a:p>
        </p:txBody>
      </p:sp>
      <p:pic>
        <p:nvPicPr>
          <p:cNvPr id="10" name="Picture 9" descr="A person standing next to a bunch of vegetables&#10;&#10;Description automatically generated">
            <a:extLst>
              <a:ext uri="{FF2B5EF4-FFF2-40B4-BE49-F238E27FC236}">
                <a16:creationId xmlns:a16="http://schemas.microsoft.com/office/drawing/2014/main" id="{4977B6CC-3BE2-75C3-B479-272E221D9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450" y="5751"/>
            <a:ext cx="7622874" cy="68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883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C8CAFA9-8882-3F79-279F-076CD1EB8399}"/>
              </a:ext>
            </a:extLst>
          </p:cNvPr>
          <p:cNvSpPr txBox="1"/>
          <p:nvPr/>
        </p:nvSpPr>
        <p:spPr>
          <a:xfrm>
            <a:off x="727932" y="3682479"/>
            <a:ext cx="5362757" cy="200906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Comic Sans MS"/>
              </a:rPr>
              <a:t>-</a:t>
            </a:r>
            <a:r>
              <a:rPr lang="en-US" sz="2800" b="1">
                <a:latin typeface="Comic Sans MS"/>
              </a:rPr>
              <a:t> Allow for direct purchasing of meals or meal exchanges, including payment processing. </a:t>
            </a:r>
            <a:endParaRPr lang="en-US" sz="2800">
              <a:latin typeface="Comic Sans M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ABEE89-BDA9-C39C-8E2C-B888CC071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0488" y="508958"/>
            <a:ext cx="4272950" cy="41148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38FCB9E-F4EA-CCD3-C911-123E7F73D455}"/>
              </a:ext>
            </a:extLst>
          </p:cNvPr>
          <p:cNvSpPr/>
          <p:nvPr/>
        </p:nvSpPr>
        <p:spPr>
          <a:xfrm>
            <a:off x="672353" y="104587"/>
            <a:ext cx="5463396" cy="265981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F5EAA6-02C8-AB41-FB57-072A8DC53959}"/>
              </a:ext>
            </a:extLst>
          </p:cNvPr>
          <p:cNvSpPr txBox="1"/>
          <p:nvPr/>
        </p:nvSpPr>
        <p:spPr>
          <a:xfrm>
            <a:off x="948058" y="1069563"/>
            <a:ext cx="491564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>
                <a:latin typeface="Comic Sans MS"/>
                <a:ea typeface="+mn-lt"/>
                <a:cs typeface="+mn-lt"/>
              </a:rPr>
              <a:t>Ordering System:</a:t>
            </a:r>
            <a:endParaRPr lang="en-US" sz="3200" b="1" dirty="0">
              <a:latin typeface="Comic Sans MS"/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288627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CC3E21-4C1E-69CD-0092-84D1017DE131}"/>
              </a:ext>
            </a:extLst>
          </p:cNvPr>
          <p:cNvSpPr txBox="1"/>
          <p:nvPr/>
        </p:nvSpPr>
        <p:spPr>
          <a:xfrm>
            <a:off x="215348" y="416631"/>
            <a:ext cx="68576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3200" b="1" dirty="0">
              <a:latin typeface="Bookman Old Style"/>
              <a:ea typeface="Meiry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F117E1-C820-2A8E-13A8-6F67B0359E48}"/>
              </a:ext>
            </a:extLst>
          </p:cNvPr>
          <p:cNvSpPr txBox="1"/>
          <p:nvPr/>
        </p:nvSpPr>
        <p:spPr>
          <a:xfrm>
            <a:off x="891395" y="3430561"/>
            <a:ext cx="4227569" cy="296251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solidFill>
                  <a:srgbClr val="00B0F0"/>
                </a:solidFill>
                <a:latin typeface="Comic Sans MS"/>
              </a:rPr>
              <a:t>- Encourage users to leave reviews and ratings not only for the taste but also for the overall experience of the meal exchange.</a:t>
            </a:r>
          </a:p>
        </p:txBody>
      </p:sp>
      <p:pic>
        <p:nvPicPr>
          <p:cNvPr id="5" name="Picture 4" descr="A person sitting at a table with a computer&#10;&#10;Description automatically generated">
            <a:extLst>
              <a:ext uri="{FF2B5EF4-FFF2-40B4-BE49-F238E27FC236}">
                <a16:creationId xmlns:a16="http://schemas.microsoft.com/office/drawing/2014/main" id="{4A1FF645-CB94-16AB-8255-78546D83D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843" y="3594"/>
            <a:ext cx="5507786" cy="3529642"/>
          </a:xfrm>
          <a:prstGeom prst="rect">
            <a:avLst/>
          </a:prstGeom>
        </p:spPr>
      </p:pic>
      <p:pic>
        <p:nvPicPr>
          <p:cNvPr id="7" name="Picture 6" descr="A person sitting at a table with a plate of food and a star&#10;&#10;Description automatically generated">
            <a:extLst>
              <a:ext uri="{FF2B5EF4-FFF2-40B4-BE49-F238E27FC236}">
                <a16:creationId xmlns:a16="http://schemas.microsoft.com/office/drawing/2014/main" id="{CB693F0A-5778-7B86-6537-93DE48B6B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8918" y="3427564"/>
            <a:ext cx="5499637" cy="348219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E3DB6B98-1B3B-B370-0E74-2C8E878EFCA6}"/>
              </a:ext>
            </a:extLst>
          </p:cNvPr>
          <p:cNvSpPr/>
          <p:nvPr/>
        </p:nvSpPr>
        <p:spPr>
          <a:xfrm>
            <a:off x="845" y="-846"/>
            <a:ext cx="6627962" cy="267418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4CD051-9CEE-A0C0-4357-B0B5220155DE}"/>
              </a:ext>
            </a:extLst>
          </p:cNvPr>
          <p:cNvSpPr txBox="1"/>
          <p:nvPr/>
        </p:nvSpPr>
        <p:spPr>
          <a:xfrm>
            <a:off x="157304" y="938756"/>
            <a:ext cx="636691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solidFill>
                  <a:srgbClr val="00B0F0"/>
                </a:solidFill>
                <a:latin typeface="Comic Sans MS"/>
                <a:ea typeface="+mn-lt"/>
                <a:cs typeface="+mn-lt"/>
              </a:rPr>
              <a:t>Meal Reviews and Ratings:</a:t>
            </a:r>
            <a:endParaRPr lang="en-US" sz="3600" b="1" dirty="0">
              <a:solidFill>
                <a:srgbClr val="00B0F0"/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152006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8B99">
            <a:alpha val="63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EB4073C-C61F-E1E5-09B3-BDB958F37BAA}"/>
              </a:ext>
            </a:extLst>
          </p:cNvPr>
          <p:cNvSpPr txBox="1"/>
          <p:nvPr/>
        </p:nvSpPr>
        <p:spPr>
          <a:xfrm>
            <a:off x="50008" y="3612468"/>
            <a:ext cx="3559333" cy="248578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1">
                <a:latin typeface="Comic Sans MS"/>
              </a:rPr>
              <a:t>- Let users share their favorite recipes, creating a community cookbook.</a:t>
            </a:r>
            <a:endParaRPr lang="en-US" sz="2800" b="1">
              <a:latin typeface="Comic Sans MS"/>
              <a:ea typeface="Meiry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9CB2B8-0D98-F153-4711-E6F978059ADB}"/>
              </a:ext>
            </a:extLst>
          </p:cNvPr>
          <p:cNvSpPr txBox="1"/>
          <p:nvPr/>
        </p:nvSpPr>
        <p:spPr>
          <a:xfrm>
            <a:off x="8634543" y="3302728"/>
            <a:ext cx="3460254" cy="3405188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Comic Sans MS"/>
                <a:ea typeface="+mn-lt"/>
                <a:cs typeface="+mn-lt"/>
              </a:rPr>
              <a:t> </a:t>
            </a:r>
            <a:r>
              <a:rPr lang="en-US" sz="2800" b="1" dirty="0">
                <a:latin typeface="Comic Sans MS"/>
                <a:ea typeface="+mn-lt"/>
                <a:cs typeface="+mn-lt"/>
              </a:rPr>
              <a:t>-Recipe sharing could also be used as a tool for proposing meal exchanges</a:t>
            </a:r>
            <a:r>
              <a:rPr lang="en-US" b="1" dirty="0">
                <a:ea typeface="+mn-lt"/>
                <a:cs typeface="+mn-lt"/>
              </a:rPr>
              <a:t>.</a:t>
            </a:r>
            <a:endParaRPr lang="en-US" b="1" dirty="0">
              <a:ea typeface="Meiryo"/>
            </a:endParaRPr>
          </a:p>
          <a:p>
            <a:endParaRPr lang="en-US"/>
          </a:p>
          <a:p>
            <a:endParaRPr lang="en-US"/>
          </a:p>
          <a:p>
            <a:pPr algn="l"/>
            <a:endParaRPr lang="en-US">
              <a:ea typeface="Meiryo"/>
            </a:endParaRPr>
          </a:p>
        </p:txBody>
      </p:sp>
      <p:pic>
        <p:nvPicPr>
          <p:cNvPr id="6" name="Picture 5" descr="A group of people cooking&#10;&#10;Description automatically generated">
            <a:extLst>
              <a:ext uri="{FF2B5EF4-FFF2-40B4-BE49-F238E27FC236}">
                <a16:creationId xmlns:a16="http://schemas.microsoft.com/office/drawing/2014/main" id="{754DBF4B-4825-067F-17A4-EDA66905CE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47" b="8766"/>
          <a:stretch/>
        </p:blipFill>
        <p:spPr>
          <a:xfrm>
            <a:off x="3679166" y="2608053"/>
            <a:ext cx="4848121" cy="424394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C0272C7-06EB-E54B-E243-524379509606}"/>
              </a:ext>
            </a:extLst>
          </p:cNvPr>
          <p:cNvSpPr/>
          <p:nvPr/>
        </p:nvSpPr>
        <p:spPr>
          <a:xfrm>
            <a:off x="111354" y="49615"/>
            <a:ext cx="6570452" cy="22860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F1D2E-D8EA-E96B-AF55-952C2ED4C37C}"/>
              </a:ext>
            </a:extLst>
          </p:cNvPr>
          <p:cNvSpPr txBox="1"/>
          <p:nvPr/>
        </p:nvSpPr>
        <p:spPr>
          <a:xfrm>
            <a:off x="1022200" y="842907"/>
            <a:ext cx="460357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>
                <a:solidFill>
                  <a:srgbClr val="00B0F0"/>
                </a:solidFill>
                <a:latin typeface="Comic Sans MS"/>
                <a:ea typeface="+mn-lt"/>
                <a:cs typeface="+mn-lt"/>
              </a:rPr>
              <a:t>Recipe Sharing:</a:t>
            </a:r>
            <a:endParaRPr lang="en-US" sz="4400" b="1" dirty="0">
              <a:solidFill>
                <a:srgbClr val="00B0F0"/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542902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A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BF58EF-0D3E-4B05-0189-EBF91FDF9427}"/>
              </a:ext>
            </a:extLst>
          </p:cNvPr>
          <p:cNvSpPr txBox="1"/>
          <p:nvPr/>
        </p:nvSpPr>
        <p:spPr>
          <a:xfrm>
            <a:off x="83726" y="578195"/>
            <a:ext cx="718304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q"/>
            </a:pPr>
            <a:r>
              <a:rPr lang="en-US" sz="3200" b="1" dirty="0">
                <a:latin typeface="Bookman Old Style"/>
                <a:ea typeface="+mn-lt"/>
                <a:cs typeface="+mn-lt"/>
              </a:rPr>
              <a:t> Community Forums:</a:t>
            </a:r>
          </a:p>
          <a:p>
            <a:pPr marL="285750" indent="-285750">
              <a:buFont typeface="Wingdings"/>
              <a:buChar char="q"/>
            </a:pPr>
            <a:endParaRPr lang="en-US" sz="3200" b="1" dirty="0">
              <a:latin typeface="Bookman Old Style"/>
              <a:ea typeface="Meiry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B0FE9F-A7C7-99B2-0BD7-D71E410671F6}"/>
              </a:ext>
            </a:extLst>
          </p:cNvPr>
          <p:cNvSpPr txBox="1"/>
          <p:nvPr/>
        </p:nvSpPr>
        <p:spPr>
          <a:xfrm>
            <a:off x="489112" y="2286001"/>
            <a:ext cx="4660237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mic Sans MS"/>
                <a:ea typeface="+mn-lt"/>
                <a:cs typeface="+mn-lt"/>
              </a:rPr>
              <a:t> </a:t>
            </a:r>
            <a:r>
              <a:rPr lang="en-US" sz="2800" b="1" dirty="0">
                <a:latin typeface="Comic Sans MS"/>
                <a:ea typeface="+mn-lt"/>
                <a:cs typeface="+mn-lt"/>
              </a:rPr>
              <a:t> - Create discussion forums where users can chat about their culinary experiences, share tips, or discuss food-related topics.</a:t>
            </a:r>
            <a:endParaRPr lang="en-US" sz="2800" b="1">
              <a:latin typeface="Comic Sans MS"/>
            </a:endParaRPr>
          </a:p>
        </p:txBody>
      </p:sp>
      <p:pic>
        <p:nvPicPr>
          <p:cNvPr id="5" name="Picture 4" descr="A group of people at a table with food and drinks&#10;&#10;Description automatically generated">
            <a:extLst>
              <a:ext uri="{FF2B5EF4-FFF2-40B4-BE49-F238E27FC236}">
                <a16:creationId xmlns:a16="http://schemas.microsoft.com/office/drawing/2014/main" id="{E0A3B2DA-0A7B-46E3-AF86-576F52C20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184" y="105942"/>
            <a:ext cx="6652763" cy="434573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67303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154D73-F513-EA04-B1CF-C7E6FD860A71}"/>
              </a:ext>
            </a:extLst>
          </p:cNvPr>
          <p:cNvSpPr txBox="1"/>
          <p:nvPr/>
        </p:nvSpPr>
        <p:spPr>
          <a:xfrm>
            <a:off x="579782" y="1275522"/>
            <a:ext cx="5980043" cy="12920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414758-DEB7-8A38-2DF0-D2FE319CEF54}"/>
              </a:ext>
            </a:extLst>
          </p:cNvPr>
          <p:cNvSpPr txBox="1"/>
          <p:nvPr/>
        </p:nvSpPr>
        <p:spPr>
          <a:xfrm>
            <a:off x="1050484" y="3136139"/>
            <a:ext cx="4720462" cy="3575447"/>
          </a:xfrm>
          <a:prstGeom prst="roundRect">
            <a:avLst/>
          </a:prstGeom>
          <a:solidFill>
            <a:srgbClr val="65CFB9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ea typeface="Meiryo"/>
            </a:endParaRPr>
          </a:p>
          <a:p>
            <a:r>
              <a:rPr lang="en-US" dirty="0">
                <a:ea typeface="+mn-lt"/>
                <a:cs typeface="+mn-lt"/>
              </a:rPr>
              <a:t>  </a:t>
            </a:r>
            <a:r>
              <a:rPr lang="en-US" sz="2400" dirty="0">
                <a:solidFill>
                  <a:srgbClr val="00B050"/>
                </a:solidFill>
                <a:latin typeface="Comic Sans MS"/>
                <a:ea typeface="+mn-lt"/>
                <a:cs typeface="+mn-lt"/>
              </a:rPr>
              <a:t> - Allow students to source fresh and local ingredients for their homemade meals from fellow students or local farmers.</a:t>
            </a:r>
            <a:endParaRPr lang="en-US" sz="2400" dirty="0">
              <a:solidFill>
                <a:srgbClr val="00B050"/>
              </a:solidFill>
              <a:latin typeface="Comic Sans MS"/>
            </a:endParaRPr>
          </a:p>
          <a:p>
            <a:endParaRPr lang="en-US" sz="2400" dirty="0">
              <a:solidFill>
                <a:srgbClr val="00B050"/>
              </a:solidFill>
              <a:latin typeface="Comic Sans MS"/>
            </a:endParaRPr>
          </a:p>
          <a:p>
            <a:endParaRPr lang="en-US" sz="2400" dirty="0">
              <a:solidFill>
                <a:srgbClr val="00B050"/>
              </a:solidFill>
              <a:latin typeface="Comic Sans MS"/>
            </a:endParaRPr>
          </a:p>
          <a:p>
            <a:pPr algn="l"/>
            <a:endParaRPr lang="en-US" dirty="0">
              <a:ea typeface="Meiryo"/>
            </a:endParaRPr>
          </a:p>
        </p:txBody>
      </p:sp>
      <p:pic>
        <p:nvPicPr>
          <p:cNvPr id="6" name="Picture 5" descr="A person standing next to a fruit stand&#10;&#10;Description automatically generated">
            <a:extLst>
              <a:ext uri="{FF2B5EF4-FFF2-40B4-BE49-F238E27FC236}">
                <a16:creationId xmlns:a16="http://schemas.microsoft.com/office/drawing/2014/main" id="{361B5B8E-5CBF-BF1D-DD79-906551759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009" y="5751"/>
            <a:ext cx="6047116" cy="466113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D43D76F-5C92-560C-8281-615E1998CBCF}"/>
              </a:ext>
            </a:extLst>
          </p:cNvPr>
          <p:cNvSpPr/>
          <p:nvPr/>
        </p:nvSpPr>
        <p:spPr>
          <a:xfrm>
            <a:off x="188879" y="52718"/>
            <a:ext cx="6139132" cy="2817961"/>
          </a:xfrm>
          <a:prstGeom prst="ellipse">
            <a:avLst/>
          </a:prstGeom>
          <a:solidFill>
            <a:srgbClr val="65CFB9">
              <a:alpha val="61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ADF530-4EDC-14BA-6986-86A8D79266F4}"/>
              </a:ext>
            </a:extLst>
          </p:cNvPr>
          <p:cNvSpPr txBox="1"/>
          <p:nvPr/>
        </p:nvSpPr>
        <p:spPr>
          <a:xfrm>
            <a:off x="489676" y="1159773"/>
            <a:ext cx="583805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Comic Sans MS"/>
                <a:ea typeface="+mn-lt"/>
                <a:cs typeface="+mn-lt"/>
              </a:rPr>
              <a:t>Local Food Marketplace</a:t>
            </a:r>
            <a:endParaRPr lang="en-US" sz="3600" b="1" dirty="0">
              <a:solidFill>
                <a:srgbClr val="00B050"/>
              </a:solidFill>
              <a:latin typeface="Comic Sans MS"/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53224286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SketchLinesVTI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428</cp:revision>
  <dcterms:created xsi:type="dcterms:W3CDTF">2013-07-15T20:26:40Z</dcterms:created>
  <dcterms:modified xsi:type="dcterms:W3CDTF">2023-10-19T09:38:27Z</dcterms:modified>
</cp:coreProperties>
</file>

<file path=docProps/thumbnail.jpeg>
</file>